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95" r:id="rId3"/>
    <p:sldId id="274" r:id="rId4"/>
    <p:sldId id="307" r:id="rId5"/>
    <p:sldId id="272" r:id="rId6"/>
    <p:sldId id="477" r:id="rId7"/>
    <p:sldId id="289" r:id="rId8"/>
    <p:sldId id="290" r:id="rId9"/>
    <p:sldId id="261" r:id="rId10"/>
    <p:sldId id="476" r:id="rId11"/>
    <p:sldId id="275" r:id="rId12"/>
    <p:sldId id="478" r:id="rId13"/>
    <p:sldId id="480" r:id="rId14"/>
    <p:sldId id="481" r:id="rId15"/>
    <p:sldId id="273" r:id="rId16"/>
    <p:sldId id="304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2BA00C-A47F-409D-961E-360E21546D4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11E2AD-A857-45CC-AE5D-10C0DA91F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86CB-0E02-45CF-BFC9-991E90BFC1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186CB-0E02-45CF-BFC9-991E90BFC1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86CB-0E02-45CF-BFC9-991E90BFC1A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4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5" indent="0" algn="ctr">
              <a:buNone/>
              <a:defRPr sz="1800"/>
            </a:lvl3pPr>
            <a:lvl4pPr marL="1371501" indent="0" algn="ctr">
              <a:buNone/>
              <a:defRPr sz="1600"/>
            </a:lvl4pPr>
            <a:lvl5pPr marL="1828668" indent="0" algn="ctr">
              <a:buNone/>
              <a:defRPr sz="1600"/>
            </a:lvl5pPr>
            <a:lvl6pPr marL="2285835" indent="0" algn="ctr">
              <a:buNone/>
              <a:defRPr sz="1600"/>
            </a:lvl6pPr>
            <a:lvl7pPr marL="2743003" indent="0" algn="ctr">
              <a:buNone/>
              <a:defRPr sz="1600"/>
            </a:lvl7pPr>
            <a:lvl8pPr marL="3200169" indent="0" algn="ctr">
              <a:buNone/>
              <a:defRPr sz="1600"/>
            </a:lvl8pPr>
            <a:lvl9pPr marL="365733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5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7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1" indent="0">
              <a:buNone/>
              <a:defRPr sz="1600" b="1"/>
            </a:lvl4pPr>
            <a:lvl5pPr marL="1828668" indent="0">
              <a:buNone/>
              <a:defRPr sz="1600" b="1"/>
            </a:lvl5pPr>
            <a:lvl6pPr marL="2285835" indent="0">
              <a:buNone/>
              <a:defRPr sz="1600" b="1"/>
            </a:lvl6pPr>
            <a:lvl7pPr marL="2743003" indent="0">
              <a:buNone/>
              <a:defRPr sz="1600" b="1"/>
            </a:lvl7pPr>
            <a:lvl8pPr marL="3200169" indent="0">
              <a:buNone/>
              <a:defRPr sz="1600" b="1"/>
            </a:lvl8pPr>
            <a:lvl9pPr marL="365733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1" indent="0">
              <a:buNone/>
              <a:defRPr sz="1600" b="1"/>
            </a:lvl4pPr>
            <a:lvl5pPr marL="1828668" indent="0">
              <a:buNone/>
              <a:defRPr sz="1600" b="1"/>
            </a:lvl5pPr>
            <a:lvl6pPr marL="2285835" indent="0">
              <a:buNone/>
              <a:defRPr sz="1600" b="1"/>
            </a:lvl6pPr>
            <a:lvl7pPr marL="2743003" indent="0">
              <a:buNone/>
              <a:defRPr sz="1600" b="1"/>
            </a:lvl7pPr>
            <a:lvl8pPr marL="3200169" indent="0">
              <a:buNone/>
              <a:defRPr sz="1600" b="1"/>
            </a:lvl8pPr>
            <a:lvl9pPr marL="365733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6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5" indent="0">
              <a:buNone/>
              <a:defRPr sz="1200"/>
            </a:lvl3pPr>
            <a:lvl4pPr marL="1371501" indent="0">
              <a:buNone/>
              <a:defRPr sz="1000"/>
            </a:lvl4pPr>
            <a:lvl5pPr marL="1828668" indent="0">
              <a:buNone/>
              <a:defRPr sz="1000"/>
            </a:lvl5pPr>
            <a:lvl6pPr marL="2285835" indent="0">
              <a:buNone/>
              <a:defRPr sz="1000"/>
            </a:lvl6pPr>
            <a:lvl7pPr marL="2743003" indent="0">
              <a:buNone/>
              <a:defRPr sz="1000"/>
            </a:lvl7pPr>
            <a:lvl8pPr marL="3200169" indent="0">
              <a:buNone/>
              <a:defRPr sz="1000"/>
            </a:lvl8pPr>
            <a:lvl9pPr marL="365733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799"/>
            </a:lvl2pPr>
            <a:lvl3pPr marL="914335" indent="0">
              <a:buNone/>
              <a:defRPr sz="2400"/>
            </a:lvl3pPr>
            <a:lvl4pPr marL="1371501" indent="0">
              <a:buNone/>
              <a:defRPr sz="2000"/>
            </a:lvl4pPr>
            <a:lvl5pPr marL="1828668" indent="0">
              <a:buNone/>
              <a:defRPr sz="2000"/>
            </a:lvl5pPr>
            <a:lvl6pPr marL="2285835" indent="0">
              <a:buNone/>
              <a:defRPr sz="2000"/>
            </a:lvl6pPr>
            <a:lvl7pPr marL="2743003" indent="0">
              <a:buNone/>
              <a:defRPr sz="2000"/>
            </a:lvl7pPr>
            <a:lvl8pPr marL="3200169" indent="0">
              <a:buNone/>
              <a:defRPr sz="2000"/>
            </a:lvl8pPr>
            <a:lvl9pPr marL="365733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5" indent="0">
              <a:buNone/>
              <a:defRPr sz="1200"/>
            </a:lvl3pPr>
            <a:lvl4pPr marL="1371501" indent="0">
              <a:buNone/>
              <a:defRPr sz="1000"/>
            </a:lvl4pPr>
            <a:lvl5pPr marL="1828668" indent="0">
              <a:buNone/>
              <a:defRPr sz="1000"/>
            </a:lvl5pPr>
            <a:lvl6pPr marL="2285835" indent="0">
              <a:buNone/>
              <a:defRPr sz="1000"/>
            </a:lvl6pPr>
            <a:lvl7pPr marL="2743003" indent="0">
              <a:buNone/>
              <a:defRPr sz="1000"/>
            </a:lvl7pPr>
            <a:lvl8pPr marL="3200169" indent="0">
              <a:buNone/>
              <a:defRPr sz="1000"/>
            </a:lvl8pPr>
            <a:lvl9pPr marL="365733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B6CE-1AF6-419B-B86D-05D0A7EDA4DE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5677-C632-4700-8BB2-8BF8F6B7B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2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3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3" indent="-228583" algn="l" defTabSz="9143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8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5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1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8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6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3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9" indent="-228583" algn="l" defTabSz="9143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1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3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9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6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533B-88B6-4E01-88C3-FFB68A1CC8D2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E0A3-9B0E-4C19-A223-A40B9ECF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BD70F-5644-4DB3-AC95-0FB055B2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78" y="0"/>
            <a:ext cx="9195955" cy="6858000"/>
          </a:xfrm>
          <a:prstGeom prst="rect">
            <a:avLst/>
          </a:prstGeom>
        </p:spPr>
      </p:pic>
      <p:pic>
        <p:nvPicPr>
          <p:cNvPr id="4" name="Picture 3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1C16F2AE-E682-48FD-9314-02D653FA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5" y="4059113"/>
            <a:ext cx="3487784" cy="2087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1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3"/>
            <a:ext cx="1905000" cy="3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DE14CD-AD05-4A86-BB37-BFEA87C01A98}"/>
              </a:ext>
            </a:extLst>
          </p:cNvPr>
          <p:cNvSpPr txBox="1"/>
          <p:nvPr/>
        </p:nvSpPr>
        <p:spPr>
          <a:xfrm>
            <a:off x="-1" y="1816659"/>
            <a:ext cx="65196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tantia" panose="02030602050306030303" pitchFamily="18" charset="0"/>
              </a:rPr>
              <a:t>How much is our health affected by: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Job Stress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Financial Stress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Time Stress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Poor food choices due to time or budget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Inability to exercise due to job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Medical or drug costs impacting the budget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Medical treatment or Prescriptions NOT done or used due to budget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Lack of social activities or doing things we love</a:t>
            </a:r>
            <a:endParaRPr lang="en-US" sz="1400" b="1" dirty="0">
              <a:latin typeface="Constantia" panose="020306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23B140-B308-48FF-B8EE-143510438635}"/>
              </a:ext>
            </a:extLst>
          </p:cNvPr>
          <p:cNvSpPr/>
          <p:nvPr/>
        </p:nvSpPr>
        <p:spPr>
          <a:xfrm>
            <a:off x="331306" y="715862"/>
            <a:ext cx="827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Is there more to Health than just Physical?</a:t>
            </a:r>
          </a:p>
          <a:p>
            <a:pPr algn="ctr"/>
            <a:r>
              <a:rPr lang="en-US" sz="2400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Are Our Lives Making Us Sick?</a:t>
            </a:r>
            <a:endParaRPr lang="en-US" sz="2400" b="1" dirty="0">
              <a:latin typeface="Constantia" panose="02030602050306030303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43628-8E11-4712-A39F-C4A1705571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26"/>
          <a:stretch/>
        </p:blipFill>
        <p:spPr>
          <a:xfrm>
            <a:off x="5417223" y="1879405"/>
            <a:ext cx="2210370" cy="171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B538AC-99E2-4C90-BBF5-3C40A752A1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652"/>
          <a:stretch/>
        </p:blipFill>
        <p:spPr>
          <a:xfrm>
            <a:off x="4571999" y="1748964"/>
            <a:ext cx="1690449" cy="108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168CD3-71E8-4314-9C93-C8AFAC412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984" y="2654780"/>
            <a:ext cx="1907726" cy="122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E2D372-B0A1-46CB-B549-020A85D4E916}"/>
              </a:ext>
            </a:extLst>
          </p:cNvPr>
          <p:cNvSpPr/>
          <p:nvPr/>
        </p:nvSpPr>
        <p:spPr>
          <a:xfrm>
            <a:off x="2622910" y="4991819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Physical Wellness </a:t>
            </a:r>
            <a:r>
              <a:rPr lang="en-US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&amp; </a:t>
            </a:r>
            <a:r>
              <a:rPr lang="en-US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Financial Wellness </a:t>
            </a:r>
            <a:r>
              <a:rPr lang="en-US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INSEPARABLE</a:t>
            </a:r>
            <a:r>
              <a:rPr lang="en-US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.  </a:t>
            </a:r>
          </a:p>
          <a:p>
            <a:pPr algn="ctr"/>
            <a:endParaRPr lang="en-US" dirty="0"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Let’s show You the </a:t>
            </a:r>
            <a:r>
              <a:rPr lang="en-US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FULL POWER </a:t>
            </a:r>
            <a:r>
              <a:rPr lang="en-US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of </a:t>
            </a:r>
            <a:r>
              <a:rPr lang="en-US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NIKKEN!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8D3AA4-510F-4733-B189-8E542C8FC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780" y="4727460"/>
            <a:ext cx="2060202" cy="1358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416F7-E9CA-4F82-88D1-3760C2A083D5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NIKKEN®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Discover It. Live It. Share It</a:t>
            </a: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2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5-pillars-logo-300x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3008"/>
          <a:stretch/>
        </p:blipFill>
        <p:spPr bwMode="auto">
          <a:xfrm>
            <a:off x="4975121" y="140276"/>
            <a:ext cx="3702373" cy="236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3408" y="137658"/>
            <a:ext cx="4529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 CAN HELP!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The Pathway To A Balanced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The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and 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Pillars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Healthy Body &amp; Finances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Open the door to the other 3: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Healthy Family, Society &amp; Mind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Which deliver the Nikken Mission of a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Life in Balance &amp; Humans Being More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506" y="5685212"/>
            <a:ext cx="8210988" cy="4308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We have full support to help maximize the Nikken Experience that is right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7537" y="3104203"/>
            <a:ext cx="6310788" cy="2492990"/>
            <a:chOff x="1529828" y="2762801"/>
            <a:chExt cx="5776418" cy="20998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929" y="2762801"/>
              <a:ext cx="5740317" cy="20998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3459077" y="3828345"/>
              <a:ext cx="1947299" cy="388858"/>
            </a:xfrm>
            <a:prstGeom prst="rect">
              <a:avLst/>
            </a:prstGeom>
            <a:solidFill>
              <a:schemeClr val="bg2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Upgrade to earn income by connecting customers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9828" y="3810999"/>
              <a:ext cx="1947299" cy="388858"/>
            </a:xfrm>
            <a:prstGeom prst="rect">
              <a:avLst/>
            </a:prstGeom>
            <a:solidFill>
              <a:schemeClr val="bg2">
                <a:alpha val="74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Connect For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Active Wellness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4427" y="3828345"/>
              <a:ext cx="1881819" cy="544401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Create a Reproductive Income with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rPr>
                <a:t>“The Nikken Plan”</a:t>
              </a:r>
              <a:endPara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7E06737-C4CB-4EE2-98E2-FB6AB2B95D36}"/>
              </a:ext>
            </a:extLst>
          </p:cNvPr>
          <p:cNvSpPr/>
          <p:nvPr/>
        </p:nvSpPr>
        <p:spPr>
          <a:xfrm>
            <a:off x="0" y="6335580"/>
            <a:ext cx="9144000" cy="5309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The POWER of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 INTERNATIONAL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will be with you all the way!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296" y="2838113"/>
            <a:ext cx="4529365" cy="40011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YOUR NIKKEN® CHOICES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BB2786-C51D-4358-95F7-61FA4A30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6" y="2674235"/>
            <a:ext cx="617125" cy="61712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5D49BE-B6E4-4C32-938F-2F1000CF8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6" y="3473852"/>
            <a:ext cx="617126" cy="61712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1AA41C-B3DC-4EAF-8712-48AA052C4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0" y="4215704"/>
            <a:ext cx="873793" cy="562342"/>
          </a:xfrm>
          <a:prstGeom prst="rect">
            <a:avLst/>
          </a:prstGeom>
        </p:spPr>
      </p:pic>
      <p:pic>
        <p:nvPicPr>
          <p:cNvPr id="19" name="Picture 18" descr="A picture containing drawing, plate, sign&#10;&#10;Description automatically generated">
            <a:extLst>
              <a:ext uri="{FF2B5EF4-FFF2-40B4-BE49-F238E27FC236}">
                <a16:creationId xmlns:a16="http://schemas.microsoft.com/office/drawing/2014/main" id="{F5333E6D-4EDC-465F-9A76-D075D47CC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5" y="4853691"/>
            <a:ext cx="795338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7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r="8851"/>
          <a:stretch/>
        </p:blipFill>
        <p:spPr>
          <a:xfrm>
            <a:off x="4163794" y="1484462"/>
            <a:ext cx="4662304" cy="260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3472" y="4752061"/>
            <a:ext cx="877710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76" marR="0" lvl="0" indent="-3428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>
                <a:tab pos="228583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No matter your age, background or circumstances, it’s a chance for a “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New Beginning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</a:p>
          <a:p>
            <a:pPr marL="342876" marR="0" lvl="0" indent="-3428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>
                <a:tab pos="228583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You are in business for yourself but not by yourself… and we have fun doing it together!</a:t>
            </a:r>
          </a:p>
          <a:p>
            <a:pPr marL="342876" marR="0" lvl="0" indent="-3428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>
                <a:tab pos="228583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We do not get paid on “sign-ups”, training, events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or tools.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We only get paid when YOU do!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onstantia" panose="02030602050306030303" pitchFamily="18" charset="0"/>
              <a:ea typeface="MS Mincho" panose="02020609040205080304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FINALLY…  Someone Got The Home Business RIGHT!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A Business Built FAST &amp; Built To LAST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 panose="02020609040205080304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6B698-1E5A-4D07-8156-981A656A6C7E}"/>
              </a:ext>
            </a:extLst>
          </p:cNvPr>
          <p:cNvSpPr/>
          <p:nvPr/>
        </p:nvSpPr>
        <p:spPr>
          <a:xfrm>
            <a:off x="-1" y="4071718"/>
            <a:ext cx="91440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To Create a Revolutionary First True Home Career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 panose="020206090402050803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E5725-A2C1-4B5A-88FC-FEC6F099217B}"/>
              </a:ext>
            </a:extLst>
          </p:cNvPr>
          <p:cNvSpPr txBox="1"/>
          <p:nvPr/>
        </p:nvSpPr>
        <p:spPr>
          <a:xfrm>
            <a:off x="193472" y="1908123"/>
            <a:ext cx="4378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 has combined the best parts of each type of business: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1200129" marR="0" lvl="2" indent="-28572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Major Corporation</a:t>
            </a:r>
          </a:p>
          <a:p>
            <a:pPr marL="1200129" marR="0" lvl="2" indent="-28572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Franchise</a:t>
            </a:r>
          </a:p>
          <a:p>
            <a:pPr marL="1200129" marR="0" lvl="2" indent="-28572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Networking Company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C570DC-30F1-4257-9AB3-CC15A3B43760}"/>
              </a:ext>
            </a:extLst>
          </p:cNvPr>
          <p:cNvSpPr/>
          <p:nvPr/>
        </p:nvSpPr>
        <p:spPr>
          <a:xfrm>
            <a:off x="397521" y="698637"/>
            <a:ext cx="80276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+mn-cs"/>
              </a:rPr>
              <a:t>Second Pillar: Healthy Finances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+mn-cs"/>
              </a:rPr>
              <a:t>Sharing the gift of WELLNESS To Create WEALTH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 panose="02020609040205080304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B8C4C-A42F-45EA-B5B7-E5683927CCB0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NIKKEN®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Discover It. Live It. Share 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&#10;&#10;Description automatically generated">
            <a:extLst>
              <a:ext uri="{FF2B5EF4-FFF2-40B4-BE49-F238E27FC236}">
                <a16:creationId xmlns:a16="http://schemas.microsoft.com/office/drawing/2014/main" id="{07D116E0-CB63-4CDB-9357-A3E54CEC8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7"/>
          <a:stretch/>
        </p:blipFill>
        <p:spPr>
          <a:xfrm>
            <a:off x="612775" y="2679616"/>
            <a:ext cx="7663714" cy="391045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5670111" y="1282814"/>
            <a:ext cx="3219154" cy="279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utoShape 14" descr="Image result for dirty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9" name="AutoShape 20" descr="Image result for toxic skincare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0" y="1282814"/>
            <a:ext cx="5670112" cy="1572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Getting Started is SIMPLE, FUN &amp; FAST: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You can upgrade to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 Prime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for only $99 + tax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342876" marR="0" lvl="0" indent="-3428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Connect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to get healthy &amp; help others access our products</a:t>
            </a:r>
          </a:p>
          <a:p>
            <a:pPr marL="342876" marR="0" lvl="0" indent="-3428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Teach 3 To Reach 3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to do the same</a:t>
            </a:r>
          </a:p>
          <a:p>
            <a:pPr marL="342876" marR="0" lvl="0" indent="-34287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+mn-cs"/>
              </a:rPr>
              <a:t>Duplicate-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+mn-cs"/>
              </a:rPr>
              <a:t>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+mn-cs"/>
              </a:rPr>
              <a:t>You will be paid as your team duplicates Globally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C172F-A1FC-4C25-86FF-EC2A6324AE92}"/>
              </a:ext>
            </a:extLst>
          </p:cNvPr>
          <p:cNvSpPr/>
          <p:nvPr/>
        </p:nvSpPr>
        <p:spPr>
          <a:xfrm>
            <a:off x="342899" y="743000"/>
            <a:ext cx="8458199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16" marR="320016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nstantia" panose="02030602050306030303" pitchFamily="18" charset="0"/>
                <a:ea typeface="MS Mincho" panose="02020609040205080304"/>
                <a:cs typeface="Calibri" panose="020F0502020204030204" pitchFamily="34" charset="0"/>
              </a:rPr>
              <a:t>Putting “Health &amp; Wealth” Together to create FREEDOM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F0721-D014-42C0-B0D7-79F9FF72FEA3}"/>
              </a:ext>
            </a:extLst>
          </p:cNvPr>
          <p:cNvSpPr/>
          <p:nvPr/>
        </p:nvSpPr>
        <p:spPr>
          <a:xfrm>
            <a:off x="612775" y="3556265"/>
            <a:ext cx="284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+mn-cs"/>
              </a:rPr>
              <a:t>Leveraged Sales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FEFA0-1E28-4C12-96D6-C805A52763E0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NIKKEN®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Discover It. Live It. Share 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2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9014B-908D-412E-8E63-2FCAE7214376}"/>
              </a:ext>
            </a:extLst>
          </p:cNvPr>
          <p:cNvSpPr txBox="1"/>
          <p:nvPr/>
        </p:nvSpPr>
        <p:spPr>
          <a:xfrm>
            <a:off x="530670" y="1112749"/>
            <a:ext cx="8082662" cy="38010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accent1"/>
                  </a:solidFill>
                </a:ln>
                <a:latin typeface="Constantia" panose="02030602050306030303" pitchFamily="18" charset="0"/>
              </a:rPr>
              <a:t>NIKKEN HUMANS BEING MORE</a:t>
            </a:r>
          </a:p>
          <a:p>
            <a:pPr algn="ctr"/>
            <a:r>
              <a:rPr lang="en-US" sz="2800" b="1" dirty="0">
                <a:ln w="3175">
                  <a:solidFill>
                    <a:schemeClr val="bg1"/>
                  </a:solidFill>
                </a:ln>
                <a:latin typeface="Constantia" panose="02030602050306030303" pitchFamily="18" charset="0"/>
              </a:rPr>
              <a:t>Don’t Live Just a Life… Live An Adventure!</a:t>
            </a:r>
          </a:p>
          <a:p>
            <a:pPr algn="ctr"/>
            <a:endParaRPr lang="en-US" sz="3200" b="1" dirty="0">
              <a:ln w="3175">
                <a:solidFill>
                  <a:schemeClr val="accent1"/>
                </a:solidFill>
              </a:ln>
              <a:latin typeface="Constantia" panose="02030602050306030303" pitchFamily="18" charset="0"/>
            </a:endParaRPr>
          </a:p>
          <a:p>
            <a:pPr algn="ctr"/>
            <a:endParaRPr lang="en-US" sz="109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en-US" sz="3200" b="1" dirty="0">
                <a:ln w="3175">
                  <a:solidFill>
                    <a:schemeClr val="bg1"/>
                  </a:solidFill>
                </a:ln>
                <a:latin typeface="Constantia" panose="02030602050306030303" pitchFamily="18" charset="0"/>
              </a:rPr>
              <a:t>Heathy, Wealthy &amp; Free!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33EB1-59D5-4B38-B85E-27CC0BDD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4375"/>
            <a:ext cx="9144000" cy="218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0AE88-4A0B-481F-8200-0C1854CF8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161" y="2546564"/>
            <a:ext cx="2332946" cy="1552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F3792-B0CA-4267-85F8-7DF37C20D22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34" y="2968385"/>
            <a:ext cx="618909" cy="61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18A817-A763-4FD4-B8AD-30EF4A1C8FFD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NIKKEN®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Discover It. Live It. Share It</a:t>
            </a: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691B8-21BD-4E4E-97DD-29146734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" y="0"/>
            <a:ext cx="902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906240-3C4C-48A4-8D30-6FA1A4738C9A}"/>
              </a:ext>
            </a:extLst>
          </p:cNvPr>
          <p:cNvSpPr txBox="1"/>
          <p:nvPr/>
        </p:nvSpPr>
        <p:spPr>
          <a:xfrm>
            <a:off x="283397" y="1116035"/>
            <a:ext cx="8118380" cy="533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nstantia" panose="02030602050306030303" pitchFamily="18" charset="0"/>
              </a:rPr>
              <a:t>NIKKEN- “We Can Help” </a:t>
            </a:r>
            <a:r>
              <a:rPr lang="en-US" sz="2400" dirty="0">
                <a:latin typeface="Constantia" panose="02030602050306030303" pitchFamily="18" charset="0"/>
              </a:rPr>
              <a:t>when You hurt.</a:t>
            </a:r>
          </a:p>
          <a:p>
            <a:pPr algn="ctr"/>
            <a:endParaRPr lang="en-US" sz="1100" dirty="0">
              <a:latin typeface="Constantia" panose="02030602050306030303" pitchFamily="18" charset="0"/>
            </a:endParaRPr>
          </a:p>
          <a:p>
            <a:pPr algn="ctr"/>
            <a:endParaRPr lang="en-US" sz="1600" dirty="0">
              <a:latin typeface="Constantia" panose="02030602050306030303" pitchFamily="18" charset="0"/>
            </a:endParaRPr>
          </a:p>
          <a:p>
            <a:pPr algn="ctr"/>
            <a:r>
              <a:rPr lang="en-US" sz="1600" dirty="0">
                <a:latin typeface="Constantia" panose="02030602050306030303" pitchFamily="18" charset="0"/>
              </a:rPr>
              <a:t>What                               did for the </a:t>
            </a:r>
            <a:r>
              <a:rPr lang="en-US" sz="1600" b="1" u="sng" dirty="0">
                <a:latin typeface="Constantia" panose="02030602050306030303" pitchFamily="18" charset="0"/>
              </a:rPr>
              <a:t>Computer</a:t>
            </a:r>
            <a:r>
              <a:rPr lang="en-US" sz="1600" dirty="0">
                <a:latin typeface="Constantia" panose="02030602050306030303" pitchFamily="18" charset="0"/>
              </a:rPr>
              <a:t> &amp;</a:t>
            </a:r>
          </a:p>
          <a:p>
            <a:pPr algn="ctr"/>
            <a:endParaRPr lang="en-US" sz="1600" dirty="0">
              <a:latin typeface="Constantia" panose="02030602050306030303" pitchFamily="18" charset="0"/>
            </a:endParaRPr>
          </a:p>
          <a:p>
            <a:pPr algn="ctr"/>
            <a:endParaRPr lang="en-US" sz="1600" dirty="0">
              <a:latin typeface="Constantia" panose="02030602050306030303" pitchFamily="18" charset="0"/>
            </a:endParaRPr>
          </a:p>
          <a:p>
            <a:pPr algn="ctr"/>
            <a:r>
              <a:rPr lang="en-US" sz="1600" dirty="0">
                <a:latin typeface="Constantia" panose="02030602050306030303" pitchFamily="18" charset="0"/>
              </a:rPr>
              <a:t>did for the </a:t>
            </a:r>
            <a:r>
              <a:rPr lang="en-US" sz="1600" b="1" u="sng" dirty="0">
                <a:latin typeface="Constantia" panose="02030602050306030303" pitchFamily="18" charset="0"/>
              </a:rPr>
              <a:t>Phone</a:t>
            </a:r>
          </a:p>
          <a:p>
            <a:pPr algn="ctr"/>
            <a:endParaRPr lang="en-US" sz="1600" b="1" u="sng" dirty="0">
              <a:latin typeface="Constantia" panose="02030602050306030303" pitchFamily="18" charset="0"/>
            </a:endParaRPr>
          </a:p>
          <a:p>
            <a:pPr algn="ctr"/>
            <a:endParaRPr lang="en-US" sz="1600" dirty="0">
              <a:latin typeface="Constantia" panose="02030602050306030303" pitchFamily="18" charset="0"/>
            </a:endParaRPr>
          </a:p>
          <a:p>
            <a:pPr algn="ctr"/>
            <a:r>
              <a:rPr lang="en-US" sz="1600" b="1" dirty="0">
                <a:latin typeface="Constantia" panose="02030602050306030303" pitchFamily="18" charset="0"/>
              </a:rPr>
              <a:t>NIKKEN</a:t>
            </a:r>
            <a:r>
              <a:rPr lang="en-US" sz="1600" dirty="0">
                <a:latin typeface="Constantia" panose="02030602050306030303" pitchFamily="18" charset="0"/>
              </a:rPr>
              <a:t>                  has done for </a:t>
            </a:r>
            <a:r>
              <a:rPr lang="en-US" sz="1600" b="1" u="sng" dirty="0">
                <a:latin typeface="Constantia" panose="02030602050306030303" pitchFamily="18" charset="0"/>
              </a:rPr>
              <a:t>Our Health</a:t>
            </a:r>
          </a:p>
          <a:p>
            <a:pPr algn="ctr"/>
            <a:endParaRPr lang="en-US" sz="1600" b="1" u="sng" dirty="0">
              <a:latin typeface="Constantia" panose="02030602050306030303" pitchFamily="18" charset="0"/>
            </a:endParaRPr>
          </a:p>
          <a:p>
            <a:pPr algn="ctr"/>
            <a:endParaRPr lang="en-US" sz="1600" b="1" u="sng" dirty="0">
              <a:latin typeface="Constantia" panose="02030602050306030303" pitchFamily="18" charset="0"/>
            </a:endParaRPr>
          </a:p>
          <a:p>
            <a:pPr algn="ctr"/>
            <a:endParaRPr lang="en-US" sz="1600" b="1" u="sng" dirty="0">
              <a:latin typeface="Constantia" panose="0203060205030603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Countless </a:t>
            </a: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BILLIONS</a:t>
            </a: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 of $ have been spent to study our </a:t>
            </a: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SICKNESS</a:t>
            </a:r>
            <a:endParaRPr lang="en-US" sz="1600" dirty="0">
              <a:latin typeface="Constantia" panose="02030602050306030303" pitchFamily="18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Almost </a:t>
            </a: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NOBODY</a:t>
            </a: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 has studied our </a:t>
            </a: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HEALTH</a:t>
            </a:r>
          </a:p>
          <a:p>
            <a:pPr algn="ctr">
              <a:lnSpc>
                <a:spcPct val="90000"/>
              </a:lnSpc>
            </a:pPr>
            <a:endParaRPr lang="en-US" sz="1600" dirty="0">
              <a:latin typeface="Constantia" panose="02030602050306030303" pitchFamily="18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NIKKEN </a:t>
            </a: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has spent over </a:t>
            </a: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4 DECADES </a:t>
            </a: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doing exactly that…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We are ready to share our answer with the world. </a:t>
            </a:r>
          </a:p>
          <a:p>
            <a:pPr algn="ctr">
              <a:lnSpc>
                <a:spcPct val="90000"/>
              </a:lnSpc>
            </a:pPr>
            <a:endParaRPr lang="en-US" sz="1600" dirty="0">
              <a:latin typeface="Constantia" panose="02030602050306030303" pitchFamily="18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Beginning Here… Now… with </a:t>
            </a:r>
            <a:r>
              <a:rPr lang="en-US" sz="1600" b="1" dirty="0"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YOU</a:t>
            </a:r>
          </a:p>
          <a:p>
            <a:pPr algn="ctr">
              <a:lnSpc>
                <a:spcPct val="90000"/>
              </a:lnSpc>
            </a:pPr>
            <a:endParaRPr lang="en-US" sz="1600" b="1" dirty="0">
              <a:latin typeface="Constantia" panose="02030602050306030303" pitchFamily="18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Image result for apple">
            <a:extLst>
              <a:ext uri="{FF2B5EF4-FFF2-40B4-BE49-F238E27FC236}">
                <a16:creationId xmlns:a16="http://schemas.microsoft.com/office/drawing/2014/main" id="{0909368E-3A0A-4FDA-8F52-72FC2EBDC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6" t="16993" r="35591" b="27033"/>
          <a:stretch/>
        </p:blipFill>
        <p:spPr bwMode="auto">
          <a:xfrm>
            <a:off x="2808721" y="2418835"/>
            <a:ext cx="659378" cy="6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crosoft">
            <a:extLst>
              <a:ext uri="{FF2B5EF4-FFF2-40B4-BE49-F238E27FC236}">
                <a16:creationId xmlns:a16="http://schemas.microsoft.com/office/drawing/2014/main" id="{FC6B1E6D-FACE-4E22-9DA3-9278BB237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30515" r="9053" b="37156"/>
          <a:stretch/>
        </p:blipFill>
        <p:spPr bwMode="auto">
          <a:xfrm>
            <a:off x="2895619" y="1868939"/>
            <a:ext cx="1297817" cy="3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738DBD-E4D2-4797-A974-C45A5117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5867" y="3198131"/>
            <a:ext cx="659378" cy="6396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D5AAB-03B1-45F5-A115-90A7A3FE9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34" y="4808483"/>
            <a:ext cx="1040851" cy="128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70753DD6-6264-4756-BD08-5A87D02BFCCE}"/>
              </a:ext>
            </a:extLst>
          </p:cNvPr>
          <p:cNvSpPr/>
          <p:nvPr/>
        </p:nvSpPr>
        <p:spPr>
          <a:xfrm>
            <a:off x="283397" y="3996614"/>
            <a:ext cx="7820079" cy="503319"/>
          </a:xfrm>
          <a:prstGeom prst="arc">
            <a:avLst>
              <a:gd name="adj1" fmla="val 1084872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2A7BF-5446-4F01-AA89-089E77123F5F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NIKKEN®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Discover It. Live It. Share It</a:t>
            </a: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7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21B6F-174B-4EA1-A6D3-04FA099F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93" y="2078323"/>
            <a:ext cx="6755811" cy="3132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80888" y="623102"/>
            <a:ext cx="8982219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Gothic" panose="020B0609070205080204" pitchFamily="49" charset="-128"/>
                <a:cs typeface="Calibri" panose="020F0502020204030204" pitchFamily="34" charset="0"/>
              </a:rPr>
              <a:t>Who Is Nikken®?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A Research &amp; Development Company founded in 1975 to study, and then solve, how to make our lives better.  We have done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BILLONS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GLOBAL SALES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5 CONTINENTS,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WORD OF MOUTH,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and have impacted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MILLIONS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 of lives.  But that is just a start,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NIKKEN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 is ready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MORE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!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NIKKEN combined over 4 decades of wisdom with cutting edge vision and is actively launching the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Next Phase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of this Iconic Company’s Plan.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We will soon become a household name.  Let’s show you how we will do it!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1A421-54D4-42E6-B9BB-72BE6601D7BE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NIKKEN®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Discover It. Live It. Share 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5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NIKKEN®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Discover It. Live It. Share It</a:t>
            </a: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4110F-3E27-44A0-84BD-4F589AE80647}"/>
              </a:ext>
            </a:extLst>
          </p:cNvPr>
          <p:cNvSpPr/>
          <p:nvPr/>
        </p:nvSpPr>
        <p:spPr>
          <a:xfrm>
            <a:off x="660400" y="796863"/>
            <a:ext cx="76453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800" dirty="0">
              <a:latin typeface="Constantia" panose="0203060205030603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Constantia" panose="02030602050306030303" pitchFamily="18" charset="0"/>
              </a:rPr>
              <a:t>Let us introduce you to the </a:t>
            </a:r>
            <a:r>
              <a:rPr lang="en-US" sz="2000" b="1" dirty="0">
                <a:latin typeface="Constantia" panose="02030602050306030303" pitchFamily="18" charset="0"/>
              </a:rPr>
              <a:t>LIFE CHANGING IDEA </a:t>
            </a:r>
            <a:r>
              <a:rPr lang="en-US" sz="2000" dirty="0">
                <a:latin typeface="Constantia" panose="02030602050306030303" pitchFamily="18" charset="0"/>
              </a:rPr>
              <a:t>of a </a:t>
            </a:r>
            <a:r>
              <a:rPr lang="en-US" sz="2000" b="1" dirty="0">
                <a:latin typeface="Constantia" panose="02030602050306030303" pitchFamily="18" charset="0"/>
              </a:rPr>
              <a:t>BALANCED LIFE </a:t>
            </a:r>
            <a:r>
              <a:rPr lang="en-US" sz="2000" dirty="0">
                <a:latin typeface="Constantia" panose="02030602050306030303" pitchFamily="18" charset="0"/>
              </a:rPr>
              <a:t>with “</a:t>
            </a:r>
            <a:r>
              <a:rPr lang="en-US" sz="2000" b="1" dirty="0">
                <a:latin typeface="Constantia" panose="02030602050306030303" pitchFamily="18" charset="0"/>
              </a:rPr>
              <a:t>NIKKEN’S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b="1" dirty="0">
                <a:latin typeface="Constantia" panose="02030602050306030303" pitchFamily="18" charset="0"/>
              </a:rPr>
              <a:t>5 PILLARS OF WELLNESS” </a:t>
            </a:r>
            <a:endParaRPr lang="en-US" sz="1440" b="1" dirty="0">
              <a:latin typeface="Constantia" panose="02030602050306030303" pitchFamily="18" charset="0"/>
              <a:ea typeface="MS Gothic" panose="020B0609070205080204" pitchFamily="49" charset="-128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81ABD-3902-43C3-B71A-DCA78774E2C2}"/>
              </a:ext>
            </a:extLst>
          </p:cNvPr>
          <p:cNvSpPr/>
          <p:nvPr/>
        </p:nvSpPr>
        <p:spPr>
          <a:xfrm>
            <a:off x="-4" y="5088034"/>
            <a:ext cx="914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onstantia" panose="02030602050306030303" pitchFamily="18" charset="0"/>
              </a:rPr>
              <a:t>“The Nikken Plan” </a:t>
            </a:r>
            <a:r>
              <a:rPr lang="en-US" sz="1600" dirty="0">
                <a:latin typeface="Constantia" panose="02030602050306030303" pitchFamily="18" charset="0"/>
              </a:rPr>
              <a:t>is designed to help you achieve these 5 Pillars.  </a:t>
            </a:r>
          </a:p>
          <a:p>
            <a:pPr algn="ctr"/>
            <a:r>
              <a:rPr lang="en-US" sz="1600" dirty="0">
                <a:latin typeface="Constantia" panose="02030602050306030303" pitchFamily="18" charset="0"/>
              </a:rPr>
              <a:t>It is setup so that anyone, with any schedule or background, can make a Balanced Life a reality</a:t>
            </a:r>
          </a:p>
          <a:p>
            <a:pPr algn="ctr"/>
            <a:endParaRPr lang="en-US" sz="1600" dirty="0">
              <a:latin typeface="Constantia" panose="02030602050306030303" pitchFamily="18" charset="0"/>
            </a:endParaRPr>
          </a:p>
          <a:p>
            <a:pPr algn="ctr"/>
            <a:r>
              <a:rPr lang="en-US" sz="1600" dirty="0">
                <a:latin typeface="Constantia" panose="02030602050306030303" pitchFamily="18" charset="0"/>
              </a:rPr>
              <a:t>We are not talking about simply making a living…. or not being sick…</a:t>
            </a:r>
          </a:p>
          <a:p>
            <a:pPr algn="ctr"/>
            <a:endParaRPr lang="en-US" sz="1600" dirty="0">
              <a:latin typeface="Constantia" panose="02030602050306030303" pitchFamily="18" charset="0"/>
            </a:endParaRPr>
          </a:p>
          <a:p>
            <a:pPr algn="ctr"/>
            <a:r>
              <a:rPr lang="en-US" sz="1600" dirty="0">
                <a:latin typeface="Constantia" panose="02030602050306030303" pitchFamily="18" charset="0"/>
              </a:rPr>
              <a:t>We are talking about </a:t>
            </a:r>
            <a:r>
              <a:rPr lang="en-US" sz="1600" b="1" dirty="0">
                <a:latin typeface="Constantia" panose="02030602050306030303" pitchFamily="18" charset="0"/>
              </a:rPr>
              <a:t>BUILDING A LIFE </a:t>
            </a:r>
            <a:r>
              <a:rPr lang="en-US" sz="1600" dirty="0">
                <a:latin typeface="Constantia" panose="02030602050306030303" pitchFamily="18" charset="0"/>
              </a:rPr>
              <a:t>so you can live our Core Mission of </a:t>
            </a:r>
            <a:r>
              <a:rPr lang="en-US" sz="1600" b="1" dirty="0">
                <a:latin typeface="Constantia" panose="02030602050306030303" pitchFamily="18" charset="0"/>
              </a:rPr>
              <a:t>“Humans Being More”</a:t>
            </a:r>
            <a:endParaRPr lang="en-US" sz="1400" b="1" dirty="0"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E6494-9206-4DC3-9EF6-C6C0189F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18" y="1689366"/>
            <a:ext cx="5004158" cy="324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93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70EDD2-8860-44CB-9250-2E1E5888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" b="1"/>
          <a:stretch/>
        </p:blipFill>
        <p:spPr>
          <a:xfrm>
            <a:off x="874" y="215781"/>
            <a:ext cx="9143126" cy="663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2247" y="681436"/>
            <a:ext cx="8639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chemeClr val="bg1"/>
                </a:solidFill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The Foundational First Pillar: “HEALTHY BODY”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BB846-6B7F-4915-9762-35E58E421D8B}"/>
              </a:ext>
            </a:extLst>
          </p:cNvPr>
          <p:cNvSpPr txBox="1"/>
          <p:nvPr/>
        </p:nvSpPr>
        <p:spPr>
          <a:xfrm>
            <a:off x="-2" y="-33518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NIKKEN®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Discover It. Live It. Share It</a:t>
            </a: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F7A45-81D3-4661-9880-D667D35B404F}"/>
              </a:ext>
            </a:extLst>
          </p:cNvPr>
          <p:cNvSpPr/>
          <p:nvPr/>
        </p:nvSpPr>
        <p:spPr>
          <a:xfrm>
            <a:off x="126122" y="1611902"/>
            <a:ext cx="8891749" cy="11387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NIKKEN WELLNESS HOME: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Science to Replicate Nature so you can be “Be Healthy By Choice Not By Chance”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Antidote to our “TOXIC WORLD” &amp; the “SICKCARE SYSTEM” that is feeding on 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S Mincho"/>
              </a:rPr>
              <a:t>Many companies have pieces of Wellness -only NIKKEN® has it all  for a “Wellness Home”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1C1AFC-DB25-4265-9CFD-01B1EB7C96EA}"/>
              </a:ext>
            </a:extLst>
          </p:cNvPr>
          <p:cNvGrpSpPr/>
          <p:nvPr/>
        </p:nvGrpSpPr>
        <p:grpSpPr>
          <a:xfrm>
            <a:off x="504496" y="4736088"/>
            <a:ext cx="7902365" cy="1553310"/>
            <a:chOff x="109352" y="3288372"/>
            <a:chExt cx="7568026" cy="231803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" t="2843" r="18945" b="53581"/>
            <a:stretch/>
          </p:blipFill>
          <p:spPr>
            <a:xfrm>
              <a:off x="109352" y="3461242"/>
              <a:ext cx="5884229" cy="19600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Left"/>
              <a:lightRig rig="threePt" dir="t"/>
            </a:scene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C7149E-EF4D-4A9E-A3D3-016E6C88E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3" t="3749" r="11100" b="13593"/>
            <a:stretch/>
          </p:blipFill>
          <p:spPr>
            <a:xfrm>
              <a:off x="5993581" y="3288372"/>
              <a:ext cx="1683797" cy="2318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D87CFDE-F87D-427F-99C8-EA260B41C27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0" y="3685846"/>
            <a:ext cx="721015" cy="8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66277-CCA0-4DBC-8AA9-CD884737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051"/>
            <a:ext cx="9144000" cy="51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4B99C-1454-44ED-8050-142396B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49"/>
            <a:ext cx="9144000" cy="5123901"/>
          </a:xfrm>
          <a:prstGeom prst="rect">
            <a:avLst/>
          </a:prstGeom>
        </p:spPr>
      </p:pic>
      <p:pic>
        <p:nvPicPr>
          <p:cNvPr id="4" name="Picture 3" descr="A picture containing indoor, sitting, monitor, table&#10;&#10;Description automatically generated">
            <a:extLst>
              <a:ext uri="{FF2B5EF4-FFF2-40B4-BE49-F238E27FC236}">
                <a16:creationId xmlns:a16="http://schemas.microsoft.com/office/drawing/2014/main" id="{D0224042-4093-4304-BB05-CC088DFA6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5" y="4938509"/>
            <a:ext cx="1371600" cy="140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0DF94-C3F2-43CA-8054-0DA1A26BA7D3}"/>
              </a:ext>
            </a:extLst>
          </p:cNvPr>
          <p:cNvSpPr txBox="1"/>
          <p:nvPr/>
        </p:nvSpPr>
        <p:spPr>
          <a:xfrm>
            <a:off x="6216315" y="634108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Kenko Air Purifier</a:t>
            </a:r>
          </a:p>
        </p:txBody>
      </p:sp>
    </p:spTree>
    <p:extLst>
      <p:ext uri="{BB962C8B-B14F-4D97-AF65-F5344CB8AC3E}">
        <p14:creationId xmlns:p14="http://schemas.microsoft.com/office/powerpoint/2010/main" val="242491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3"/>
            <a:ext cx="1905000" cy="3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DE14CD-AD05-4A86-BB37-BFEA87C01A98}"/>
              </a:ext>
            </a:extLst>
          </p:cNvPr>
          <p:cNvSpPr txBox="1"/>
          <p:nvPr/>
        </p:nvSpPr>
        <p:spPr>
          <a:xfrm>
            <a:off x="724807" y="3417009"/>
            <a:ext cx="76943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nstantia" panose="02030602050306030303" pitchFamily="18" charset="0"/>
              </a:rPr>
              <a:t>Our Products are designed to: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Keep the “bad things” out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Put the “good things” in so you can </a:t>
            </a:r>
            <a:r>
              <a:rPr lang="en-US" sz="1600" b="1" dirty="0">
                <a:latin typeface="Constantia" panose="02030602050306030303" pitchFamily="18" charset="0"/>
              </a:rPr>
              <a:t>BE MORE!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Whether you are an elite athlete, struggling with health issues or somewhere in between, our products give our bodies what they need to be at their best 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Be the highest in quality yet still be supremely affordable</a:t>
            </a:r>
          </a:p>
          <a:p>
            <a:pPr marL="285729" indent="-285729">
              <a:buFont typeface="Wingdings" panose="05000000000000000000" pitchFamily="2" charset="2"/>
              <a:buChar char="Ø"/>
            </a:pPr>
            <a:r>
              <a:rPr lang="en-US" sz="1600" dirty="0">
                <a:latin typeface="Constantia" panose="02030602050306030303" pitchFamily="18" charset="0"/>
              </a:rPr>
              <a:t>Require no training or expertise to use- if you can sit, stand, lay down, or read a label you are a “</a:t>
            </a:r>
            <a:r>
              <a:rPr lang="en-US" sz="1600" b="1" dirty="0">
                <a:latin typeface="Constantia" panose="02030602050306030303" pitchFamily="18" charset="0"/>
              </a:rPr>
              <a:t>Nikken Expert”</a:t>
            </a:r>
            <a:endParaRPr lang="en-US" sz="1400" b="1" dirty="0">
              <a:latin typeface="Constantia" panose="020306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EB883E-1D7F-4D46-805D-40C69F8721C0}"/>
              </a:ext>
            </a:extLst>
          </p:cNvPr>
          <p:cNvSpPr/>
          <p:nvPr/>
        </p:nvSpPr>
        <p:spPr>
          <a:xfrm>
            <a:off x="434129" y="624996"/>
            <a:ext cx="8275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nstantia" panose="02030602050306030303" pitchFamily="18" charset="0"/>
                <a:ea typeface="MS Mincho"/>
                <a:cs typeface="Calibri" panose="020F0502020204030204" pitchFamily="34" charset="0"/>
              </a:rPr>
              <a:t>Nikken® Makes Being Healthy Simple, Convenient and Affordable </a:t>
            </a:r>
            <a:endParaRPr lang="en-US" sz="2000" b="1" dirty="0">
              <a:latin typeface="Constantia" panose="02030602050306030303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D3414D-02E7-4999-9C3E-99DD64832506}"/>
              </a:ext>
            </a:extLst>
          </p:cNvPr>
          <p:cNvSpPr/>
          <p:nvPr/>
        </p:nvSpPr>
        <p:spPr>
          <a:xfrm>
            <a:off x="-2" y="5724547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nstantia" panose="02030602050306030303" pitchFamily="18" charset="0"/>
                <a:ea typeface="MS Mincho"/>
              </a:rPr>
              <a:t>The Choice of Healthcare vs “Sickcare” for Yourself and those </a:t>
            </a:r>
          </a:p>
          <a:p>
            <a:pPr algn="ctr"/>
            <a:r>
              <a:rPr lang="en-US" b="1" dirty="0">
                <a:latin typeface="Constantia" panose="02030602050306030303" pitchFamily="18" charset="0"/>
                <a:ea typeface="MS Mincho"/>
              </a:rPr>
              <a:t>You love is in YOUR HANDS with NIKKEN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2072A-E593-4EB8-B1EE-68B571B5B6B6}"/>
              </a:ext>
            </a:extLst>
          </p:cNvPr>
          <p:cNvSpPr txBox="1"/>
          <p:nvPr/>
        </p:nvSpPr>
        <p:spPr>
          <a:xfrm>
            <a:off x="-1" y="15159"/>
            <a:ext cx="9144001" cy="49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sz="1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NIKKEN®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Discover It. Live It. Share It</a:t>
            </a: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026958-9B7D-4560-B898-26164B475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6" y="1136345"/>
            <a:ext cx="5964957" cy="219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85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ellow sign">
            <a:extLst>
              <a:ext uri="{FF2B5EF4-FFF2-40B4-BE49-F238E27FC236}">
                <a16:creationId xmlns:a16="http://schemas.microsoft.com/office/drawing/2014/main" id="{BB980825-7E6C-4FB3-84A9-F612C7E73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 bwMode="auto">
          <a:xfrm>
            <a:off x="5587055" y="786123"/>
            <a:ext cx="2907743" cy="2799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E868C-4CBE-46FB-8FCE-EB6A0D65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41" y="786123"/>
            <a:ext cx="4401271" cy="2799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F44F6-F2B8-42F2-A765-D1CFA60D693D}"/>
              </a:ext>
            </a:extLst>
          </p:cNvPr>
          <p:cNvSpPr txBox="1"/>
          <p:nvPr/>
        </p:nvSpPr>
        <p:spPr>
          <a:xfrm>
            <a:off x="2063218" y="2867112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AHEAD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AD2D3-D49D-40C3-AEB5-E32B807F50F8}"/>
              </a:ext>
            </a:extLst>
          </p:cNvPr>
          <p:cNvSpPr txBox="1"/>
          <p:nvPr/>
        </p:nvSpPr>
        <p:spPr>
          <a:xfrm>
            <a:off x="281354" y="3999364"/>
            <a:ext cx="85812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doni MT Black" panose="02070A03080606020203" pitchFamily="18" charset="0"/>
              </a:rPr>
              <a:t>Disclaimer</a:t>
            </a:r>
          </a:p>
          <a:p>
            <a:pPr algn="ctr"/>
            <a:endParaRPr lang="en-US" sz="1000" dirty="0">
              <a:latin typeface="Bodoni MT Black" panose="02070A03080606020203" pitchFamily="18" charset="0"/>
            </a:endParaRPr>
          </a:p>
          <a:p>
            <a:pPr algn="ctr"/>
            <a:r>
              <a:rPr lang="en-US" sz="2400" dirty="0">
                <a:latin typeface="Bodoni MT Black" panose="02070A03080606020203" pitchFamily="18" charset="0"/>
              </a:rPr>
              <a:t>The Question on the next slide may be the most </a:t>
            </a:r>
          </a:p>
          <a:p>
            <a:pPr algn="ctr"/>
            <a:r>
              <a:rPr lang="en-US" sz="2400" dirty="0">
                <a:latin typeface="Bodoni MT Black" panose="02070A03080606020203" pitchFamily="18" charset="0"/>
              </a:rPr>
              <a:t>important one you have NEVER been asked!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2B4CC-EA74-4459-9614-C9DA6F094A1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41" y="1591002"/>
            <a:ext cx="1581573" cy="119006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3153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10605</TotalTime>
  <Words>960</Words>
  <Application>Microsoft Office PowerPoint</Application>
  <PresentationFormat>On-screen Show (4:3)</PresentationFormat>
  <Paragraphs>140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Bodoni MT Black</vt:lpstr>
      <vt:lpstr>Calibri</vt:lpstr>
      <vt:lpstr>Calibri Light</vt:lpstr>
      <vt:lpstr>Constantia</vt:lpstr>
      <vt:lpstr>Stencil</vt:lpstr>
      <vt:lpstr>Tahoma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PathfindersRPM</dc:creator>
  <cp:lastModifiedBy>Dennis Williams</cp:lastModifiedBy>
  <cp:revision>380</cp:revision>
  <cp:lastPrinted>2019-10-07T23:58:34Z</cp:lastPrinted>
  <dcterms:created xsi:type="dcterms:W3CDTF">2016-11-03T16:46:26Z</dcterms:created>
  <dcterms:modified xsi:type="dcterms:W3CDTF">2019-12-18T07:15:31Z</dcterms:modified>
  <cp:contentStatus/>
</cp:coreProperties>
</file>